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Anton"/>
      <p:regular r:id="rId21"/>
    </p:embeddedFont>
    <p:embeddedFont>
      <p:font typeface="DM Sans Medium"/>
      <p:regular r:id="rId22"/>
      <p:bold r:id="rId23"/>
      <p:italic r:id="rId24"/>
      <p:boldItalic r:id="rId25"/>
    </p:embeddedFont>
    <p:embeddedFont>
      <p:font typeface="DM Sans SemiBold"/>
      <p:regular r:id="rId26"/>
      <p:bold r:id="rId27"/>
      <p:italic r:id="rId28"/>
      <p:boldItalic r:id="rId29"/>
    </p:embeddedFont>
    <p:embeddedFont>
      <p:font typeface="DM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98B3AE-17EE-49CF-8C7D-F39D4948416E}">
  <a:tblStyle styleId="{CC98B3AE-17EE-49CF-8C7D-F39D494841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DMSansMedium-regular.fntdata"/><Relationship Id="rId21" Type="http://schemas.openxmlformats.org/officeDocument/2006/relationships/font" Target="fonts/Anton-regular.fntdata"/><Relationship Id="rId24" Type="http://schemas.openxmlformats.org/officeDocument/2006/relationships/font" Target="fonts/DMSansMedium-italic.fntdata"/><Relationship Id="rId23" Type="http://schemas.openxmlformats.org/officeDocument/2006/relationships/font" Target="fonts/DMSa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MSansSemiBold-regular.fntdata"/><Relationship Id="rId25" Type="http://schemas.openxmlformats.org/officeDocument/2006/relationships/font" Target="fonts/DMSansMedium-boldItalic.fntdata"/><Relationship Id="rId28" Type="http://schemas.openxmlformats.org/officeDocument/2006/relationships/font" Target="fonts/DMSansSemiBold-italic.fntdata"/><Relationship Id="rId27" Type="http://schemas.openxmlformats.org/officeDocument/2006/relationships/font" Target="fonts/DMSans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5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4.xml"/><Relationship Id="rId32" Type="http://schemas.openxmlformats.org/officeDocument/2006/relationships/font" Target="fonts/DM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de3eb38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1de3eb38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de3eb38ab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de3eb38ab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de3eb38ab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de3eb38ab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de3eb38ab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de3eb38ab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de3eb38ab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1de3eb38ab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de3eb38ab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de3eb38ab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de3eb38ab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de3eb38ab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de3eb38ab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de3eb38ab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de3eb38ab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de3eb38ab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de3eb38a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1de3eb38a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de3eb38ab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de3eb38ab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e3eb38ab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e3eb38a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de3eb38ab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de3eb38ab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de3eb38ab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de3eb38ab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845375" y="471600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 Medium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>
            <a:off x="125700" y="1218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4" type="subTitle"/>
          </p:nvPr>
        </p:nvSpPr>
        <p:spPr>
          <a:xfrm>
            <a:off x="5830275" y="1256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CUSTOM_3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3439375" y="141600"/>
            <a:ext cx="5453400" cy="4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125825" y="659000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125825" y="1377775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79" name="Google Shape;79;p1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1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Goals">
  <p:cSld name="CUSTOM_4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>
            <p:ph idx="2" type="pic"/>
          </p:nvPr>
        </p:nvSpPr>
        <p:spPr>
          <a:xfrm>
            <a:off x="125700" y="921925"/>
            <a:ext cx="8892300" cy="26337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2642375" y="3632600"/>
            <a:ext cx="3859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body"/>
          </p:nvPr>
        </p:nvSpPr>
        <p:spPr>
          <a:xfrm>
            <a:off x="6627325" y="3632600"/>
            <a:ext cx="2391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4" type="subTitle"/>
          </p:nvPr>
        </p:nvSpPr>
        <p:spPr>
          <a:xfrm>
            <a:off x="125700" y="366695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125700" y="1256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90" name="Google Shape;90;p1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2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6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96" name="Google Shape;96;p13"/>
          <p:cNvSpPr/>
          <p:nvPr>
            <p:ph idx="2" type="pic"/>
          </p:nvPr>
        </p:nvSpPr>
        <p:spPr>
          <a:xfrm>
            <a:off x="125700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3"/>
          <p:cNvSpPr/>
          <p:nvPr>
            <p:ph idx="3" type="pic"/>
          </p:nvPr>
        </p:nvSpPr>
        <p:spPr>
          <a:xfrm>
            <a:off x="2393673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3"/>
          <p:cNvSpPr/>
          <p:nvPr>
            <p:ph idx="4" type="pic"/>
          </p:nvPr>
        </p:nvSpPr>
        <p:spPr>
          <a:xfrm>
            <a:off x="4661539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3"/>
          <p:cNvSpPr/>
          <p:nvPr>
            <p:ph idx="5" type="pic"/>
          </p:nvPr>
        </p:nvSpPr>
        <p:spPr>
          <a:xfrm>
            <a:off x="6929405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00" name="Google Shape;100;p1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3"/>
          <p:cNvSpPr txBox="1"/>
          <p:nvPr>
            <p:ph idx="6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125700" y="1362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8" type="subTitle"/>
          </p:nvPr>
        </p:nvSpPr>
        <p:spPr>
          <a:xfrm>
            <a:off x="125700" y="4077300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9" type="title"/>
          </p:nvPr>
        </p:nvSpPr>
        <p:spPr>
          <a:xfrm>
            <a:off x="23936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3" type="subTitle"/>
          </p:nvPr>
        </p:nvSpPr>
        <p:spPr>
          <a:xfrm>
            <a:off x="23936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4" type="title"/>
          </p:nvPr>
        </p:nvSpPr>
        <p:spPr>
          <a:xfrm>
            <a:off x="46615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5" type="subTitle"/>
          </p:nvPr>
        </p:nvSpPr>
        <p:spPr>
          <a:xfrm>
            <a:off x="46615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6" type="title"/>
          </p:nvPr>
        </p:nvSpPr>
        <p:spPr>
          <a:xfrm>
            <a:off x="69294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7" type="subTitle"/>
          </p:nvPr>
        </p:nvSpPr>
        <p:spPr>
          <a:xfrm>
            <a:off x="69294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CUSTOM_7"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6" name="Google Shape;116;p1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4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6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3" name="Google Shape;123;p1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5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">
  <p:cSld name="CUSTOM_8"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16"/>
          <p:cNvCxnSpPr/>
          <p:nvPr/>
        </p:nvCxnSpPr>
        <p:spPr>
          <a:xfrm>
            <a:off x="125725" y="1460150"/>
            <a:ext cx="889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6"/>
          <p:cNvSpPr txBox="1"/>
          <p:nvPr>
            <p:ph type="title"/>
          </p:nvPr>
        </p:nvSpPr>
        <p:spPr>
          <a:xfrm>
            <a:off x="133150" y="125600"/>
            <a:ext cx="41052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2" type="title"/>
          </p:nvPr>
        </p:nvSpPr>
        <p:spPr>
          <a:xfrm>
            <a:off x="121500" y="1544925"/>
            <a:ext cx="1598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3" type="title"/>
          </p:nvPr>
        </p:nvSpPr>
        <p:spPr>
          <a:xfrm>
            <a:off x="2516675" y="1544925"/>
            <a:ext cx="171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4" type="title"/>
          </p:nvPr>
        </p:nvSpPr>
        <p:spPr>
          <a:xfrm>
            <a:off x="4907700" y="1544925"/>
            <a:ext cx="1719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5" type="title"/>
          </p:nvPr>
        </p:nvSpPr>
        <p:spPr>
          <a:xfrm>
            <a:off x="7300884" y="1544925"/>
            <a:ext cx="1715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121500" y="3443500"/>
            <a:ext cx="14682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6" type="subTitle"/>
          </p:nvPr>
        </p:nvSpPr>
        <p:spPr>
          <a:xfrm>
            <a:off x="2513725" y="3443500"/>
            <a:ext cx="15867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7" type="subTitle"/>
          </p:nvPr>
        </p:nvSpPr>
        <p:spPr>
          <a:xfrm>
            <a:off x="4912111" y="3443500"/>
            <a:ext cx="1579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8" type="subTitle"/>
          </p:nvPr>
        </p:nvSpPr>
        <p:spPr>
          <a:xfrm>
            <a:off x="7300884" y="3443500"/>
            <a:ext cx="15819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9" type="body"/>
          </p:nvPr>
        </p:nvSpPr>
        <p:spPr>
          <a:xfrm>
            <a:off x="7300884" y="3813050"/>
            <a:ext cx="1715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3" type="body"/>
          </p:nvPr>
        </p:nvSpPr>
        <p:spPr>
          <a:xfrm>
            <a:off x="122450" y="3813050"/>
            <a:ext cx="1592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4" type="body"/>
          </p:nvPr>
        </p:nvSpPr>
        <p:spPr>
          <a:xfrm>
            <a:off x="2514752" y="3813050"/>
            <a:ext cx="17208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5" type="body"/>
          </p:nvPr>
        </p:nvSpPr>
        <p:spPr>
          <a:xfrm>
            <a:off x="4912596" y="3813050"/>
            <a:ext cx="17130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142" name="Google Shape;142;p1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6"/>
          <p:cNvSpPr txBox="1"/>
          <p:nvPr>
            <p:ph idx="16" type="subTitle"/>
          </p:nvPr>
        </p:nvSpPr>
        <p:spPr>
          <a:xfrm>
            <a:off x="125725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1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eps">
  <p:cSld name="CUSTOM_10">
    <p:bg>
      <p:bgPr>
        <a:solidFill>
          <a:schemeClr val="dk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6627325" y="125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503337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3" type="body"/>
          </p:nvPr>
        </p:nvSpPr>
        <p:spPr>
          <a:xfrm>
            <a:off x="6627300" y="17662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4" type="subTitle"/>
          </p:nvPr>
        </p:nvSpPr>
        <p:spPr>
          <a:xfrm>
            <a:off x="5033350" y="1766188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5" type="body"/>
          </p:nvPr>
        </p:nvSpPr>
        <p:spPr>
          <a:xfrm>
            <a:off x="6627300" y="34068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6" type="subTitle"/>
          </p:nvPr>
        </p:nvSpPr>
        <p:spPr>
          <a:xfrm>
            <a:off x="5033350" y="3406775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54" name="Google Shape;154;p1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7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157" name="Google Shape;157;p17"/>
          <p:cNvCxnSpPr/>
          <p:nvPr/>
        </p:nvCxnSpPr>
        <p:spPr>
          <a:xfrm>
            <a:off x="1888263" y="1208900"/>
            <a:ext cx="2414400" cy="893700"/>
          </a:xfrm>
          <a:prstGeom prst="curvedConnector3">
            <a:avLst>
              <a:gd fmla="val 64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8" name="Google Shape;158;p17"/>
          <p:cNvSpPr/>
          <p:nvPr>
            <p:ph idx="9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9"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1578300" y="2304300"/>
            <a:ext cx="7314300" cy="24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9pPr>
          </a:lstStyle>
          <a:p/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>
            <a:off x="125750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2" type="subTitle"/>
          </p:nvPr>
        </p:nvSpPr>
        <p:spPr>
          <a:xfrm>
            <a:off x="184542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3" type="body"/>
          </p:nvPr>
        </p:nvSpPr>
        <p:spPr>
          <a:xfrm>
            <a:off x="125700" y="730550"/>
            <a:ext cx="15939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4" type="body"/>
          </p:nvPr>
        </p:nvSpPr>
        <p:spPr>
          <a:xfrm>
            <a:off x="1845375" y="730550"/>
            <a:ext cx="1468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>
            <p:ph idx="2" type="pic"/>
          </p:nvPr>
        </p:nvSpPr>
        <p:spPr>
          <a:xfrm>
            <a:off x="251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19"/>
          <p:cNvSpPr/>
          <p:nvPr>
            <p:ph idx="3" type="pic"/>
          </p:nvPr>
        </p:nvSpPr>
        <p:spPr>
          <a:xfrm>
            <a:off x="2455067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9"/>
          <p:cNvSpPr/>
          <p:nvPr>
            <p:ph idx="4" type="pic"/>
          </p:nvPr>
        </p:nvSpPr>
        <p:spPr>
          <a:xfrm>
            <a:off x="4658734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9"/>
          <p:cNvSpPr/>
          <p:nvPr>
            <p:ph idx="5" type="pic"/>
          </p:nvPr>
        </p:nvSpPr>
        <p:spPr>
          <a:xfrm>
            <a:off x="6862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9"/>
          <p:cNvSpPr txBox="1"/>
          <p:nvPr>
            <p:ph type="title"/>
          </p:nvPr>
        </p:nvSpPr>
        <p:spPr>
          <a:xfrm>
            <a:off x="139825" y="140075"/>
            <a:ext cx="39708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" type="subTitle"/>
          </p:nvPr>
        </p:nvSpPr>
        <p:spPr>
          <a:xfrm>
            <a:off x="251400" y="3420138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6" type="subTitle"/>
          </p:nvPr>
        </p:nvSpPr>
        <p:spPr>
          <a:xfrm>
            <a:off x="2455145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7" type="subTitle"/>
          </p:nvPr>
        </p:nvSpPr>
        <p:spPr>
          <a:xfrm>
            <a:off x="4658867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8" type="subTitle"/>
          </p:nvPr>
        </p:nvSpPr>
        <p:spPr>
          <a:xfrm>
            <a:off x="6862588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76" name="Google Shape;176;p1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9"/>
          <p:cNvSpPr txBox="1"/>
          <p:nvPr>
            <p:ph idx="9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1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14" type="body"/>
          </p:nvPr>
        </p:nvSpPr>
        <p:spPr>
          <a:xfrm>
            <a:off x="252125" y="3753975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19"/>
          <p:cNvSpPr txBox="1"/>
          <p:nvPr>
            <p:ph idx="15" type="body"/>
          </p:nvPr>
        </p:nvSpPr>
        <p:spPr>
          <a:xfrm>
            <a:off x="3218350" y="7418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16" type="body"/>
          </p:nvPr>
        </p:nvSpPr>
        <p:spPr>
          <a:xfrm>
            <a:off x="3218350" y="8720875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17" type="body"/>
          </p:nvPr>
        </p:nvSpPr>
        <p:spPr>
          <a:xfrm>
            <a:off x="24550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9"/>
          <p:cNvSpPr txBox="1"/>
          <p:nvPr>
            <p:ph idx="18" type="body"/>
          </p:nvPr>
        </p:nvSpPr>
        <p:spPr>
          <a:xfrm>
            <a:off x="465872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9"/>
          <p:cNvSpPr txBox="1"/>
          <p:nvPr>
            <p:ph idx="19" type="body"/>
          </p:nvPr>
        </p:nvSpPr>
        <p:spPr>
          <a:xfrm>
            <a:off x="68623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">
  <p:cSld name="CUSTOM_12">
    <p:bg>
      <p:bgPr>
        <a:solidFill>
          <a:schemeClr val="dk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0"/>
          <p:cNvSpPr txBox="1"/>
          <p:nvPr>
            <p:ph type="title"/>
          </p:nvPr>
        </p:nvSpPr>
        <p:spPr>
          <a:xfrm>
            <a:off x="129375" y="52520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cxnSp>
        <p:nvCxnSpPr>
          <p:cNvPr id="191" name="Google Shape;191;p20"/>
          <p:cNvCxnSpPr/>
          <p:nvPr/>
        </p:nvCxnSpPr>
        <p:spPr>
          <a:xfrm>
            <a:off x="-5675" y="1923692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0"/>
          <p:cNvCxnSpPr/>
          <p:nvPr/>
        </p:nvCxnSpPr>
        <p:spPr>
          <a:xfrm>
            <a:off x="-5675" y="3319846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0"/>
          <p:cNvSpPr txBox="1"/>
          <p:nvPr>
            <p:ph idx="3" type="title"/>
          </p:nvPr>
        </p:nvSpPr>
        <p:spPr>
          <a:xfrm>
            <a:off x="129375" y="192615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194" name="Google Shape;194;p20"/>
          <p:cNvSpPr txBox="1"/>
          <p:nvPr>
            <p:ph idx="4" type="title"/>
          </p:nvPr>
        </p:nvSpPr>
        <p:spPr>
          <a:xfrm>
            <a:off x="129375" y="3317475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195" name="Google Shape;195;p20"/>
          <p:cNvSpPr txBox="1"/>
          <p:nvPr>
            <p:ph idx="5" type="subTitle"/>
          </p:nvPr>
        </p:nvSpPr>
        <p:spPr>
          <a:xfrm>
            <a:off x="3687875" y="52755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6" type="subTitle"/>
          </p:nvPr>
        </p:nvSpPr>
        <p:spPr>
          <a:xfrm>
            <a:off x="3687875" y="19237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7" type="subTitle"/>
          </p:nvPr>
        </p:nvSpPr>
        <p:spPr>
          <a:xfrm>
            <a:off x="3687875" y="33174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9" name="Google Shape;19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5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>
            <p:ph idx="3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Achievements">
  <p:cSld name="CUSTOM_18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29375" y="5252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2" name="Google Shape;202;p21"/>
          <p:cNvCxnSpPr/>
          <p:nvPr/>
        </p:nvCxnSpPr>
        <p:spPr>
          <a:xfrm>
            <a:off x="-5675" y="15729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1"/>
          <p:cNvSpPr txBox="1"/>
          <p:nvPr>
            <p:ph idx="2" type="title"/>
          </p:nvPr>
        </p:nvSpPr>
        <p:spPr>
          <a:xfrm>
            <a:off x="129375" y="15751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3" type="title"/>
          </p:nvPr>
        </p:nvSpPr>
        <p:spPr>
          <a:xfrm>
            <a:off x="129375" y="26227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5" name="Google Shape;205;p21"/>
          <p:cNvCxnSpPr/>
          <p:nvPr/>
        </p:nvCxnSpPr>
        <p:spPr>
          <a:xfrm>
            <a:off x="-5675" y="36683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1" type="subTitle"/>
          </p:nvPr>
        </p:nvSpPr>
        <p:spPr>
          <a:xfrm>
            <a:off x="3686104" y="5275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4" type="subTitle"/>
          </p:nvPr>
        </p:nvSpPr>
        <p:spPr>
          <a:xfrm>
            <a:off x="3686104" y="15728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5" type="subTitle"/>
          </p:nvPr>
        </p:nvSpPr>
        <p:spPr>
          <a:xfrm>
            <a:off x="3686104" y="26227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6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10" name="Google Shape;210;p2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1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13" name="Google Shape;213;p21"/>
          <p:cNvCxnSpPr/>
          <p:nvPr/>
        </p:nvCxnSpPr>
        <p:spPr>
          <a:xfrm>
            <a:off x="-11400" y="5252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-5700" y="26206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1"/>
          <p:cNvSpPr txBox="1"/>
          <p:nvPr>
            <p:ph idx="9" type="title"/>
          </p:nvPr>
        </p:nvSpPr>
        <p:spPr>
          <a:xfrm>
            <a:off x="125700" y="36727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21"/>
          <p:cNvSpPr txBox="1"/>
          <p:nvPr>
            <p:ph idx="13" type="subTitle"/>
          </p:nvPr>
        </p:nvSpPr>
        <p:spPr>
          <a:xfrm>
            <a:off x="3684200" y="36727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idx="14" type="subTitle"/>
          </p:nvPr>
        </p:nvSpPr>
        <p:spPr>
          <a:xfrm>
            <a:off x="6628933" y="5242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8" name="Google Shape;218;p21"/>
          <p:cNvSpPr txBox="1"/>
          <p:nvPr>
            <p:ph idx="15" type="subTitle"/>
          </p:nvPr>
        </p:nvSpPr>
        <p:spPr>
          <a:xfrm>
            <a:off x="6628933" y="15694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16" type="subTitle"/>
          </p:nvPr>
        </p:nvSpPr>
        <p:spPr>
          <a:xfrm>
            <a:off x="6628933" y="26194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0" name="Google Shape;220;p21"/>
          <p:cNvSpPr txBox="1"/>
          <p:nvPr>
            <p:ph idx="17" type="subTitle"/>
          </p:nvPr>
        </p:nvSpPr>
        <p:spPr>
          <a:xfrm>
            <a:off x="6627326" y="36693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">
  <p:cSld name="CUSTOM_13">
    <p:bg>
      <p:bgPr>
        <a:solidFill>
          <a:schemeClr val="dk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2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5" name="Google Shape;225;p22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7" name="Google Shape;227;p22"/>
          <p:cNvSpPr txBox="1"/>
          <p:nvPr>
            <p:ph type="title"/>
          </p:nvPr>
        </p:nvSpPr>
        <p:spPr>
          <a:xfrm>
            <a:off x="129375" y="851075"/>
            <a:ext cx="39813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228" name="Google Shape;228;p22"/>
          <p:cNvSpPr txBox="1"/>
          <p:nvPr>
            <p:ph idx="4" type="subTitle"/>
          </p:nvPr>
        </p:nvSpPr>
        <p:spPr>
          <a:xfrm>
            <a:off x="5704625" y="125600"/>
            <a:ext cx="33138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u="sng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5" type="subTitle"/>
          </p:nvPr>
        </p:nvSpPr>
        <p:spPr>
          <a:xfrm>
            <a:off x="5704625" y="727050"/>
            <a:ext cx="3313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4">
    <p:bg>
      <p:bgPr>
        <a:solidFill>
          <a:schemeClr val="dk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4" name="Google Shape;234;p2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5" name="Google Shape;235;p23"/>
          <p:cNvSpPr txBox="1"/>
          <p:nvPr>
            <p:ph type="title"/>
          </p:nvPr>
        </p:nvSpPr>
        <p:spPr>
          <a:xfrm>
            <a:off x="133150" y="506600"/>
            <a:ext cx="4105200" cy="22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236" name="Google Shape;236;p23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" name="Google Shape;23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3"/>
          <p:cNvSpPr txBox="1"/>
          <p:nvPr>
            <p:ph idx="4" type="body"/>
          </p:nvPr>
        </p:nvSpPr>
        <p:spPr>
          <a:xfrm>
            <a:off x="5823300" y="36118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idx="5" type="body"/>
          </p:nvPr>
        </p:nvSpPr>
        <p:spPr>
          <a:xfrm>
            <a:off x="5823300" y="29594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atement">
  <p:cSld name="CUSTOM_17">
    <p:bg>
      <p:bgPr>
        <a:solidFill>
          <a:schemeClr val="dk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125700" y="655300"/>
            <a:ext cx="88998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6508650" y="3276875"/>
            <a:ext cx="25026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243" name="Google Shape;243;p2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4"/>
          <p:cNvSpPr txBox="1"/>
          <p:nvPr>
            <p:ph idx="2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6" name="Google Shape;246;p24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0" name="Google Shape;25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58" name="Google Shape;25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>
            <p:ph idx="2" type="pic"/>
          </p:nvPr>
        </p:nvSpPr>
        <p:spPr>
          <a:xfrm>
            <a:off x="2642425" y="1096825"/>
            <a:ext cx="3859200" cy="2408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23" name="Google Shape;23;p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125700" y="2780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125700" y="3507625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66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3" name="Google Shape;2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7" name="Google Shape;277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8" name="Google Shape;278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5" name="Google Shape;295;p3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6" name="Google Shape;296;p3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7" name="Google Shape;297;p3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7" name="Google Shape;307;p3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8" name="Google Shape;308;p3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3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3" name="Google Shape;313;p3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4" name="Google Shape;314;p39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5" name="Google Shape;315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39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7" name="Google Shape;317;p39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8" name="Google Shape;318;p39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3" name="Google Shape;323;p4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4" name="Google Shape;324;p4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9" name="Google Shape;329;p4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>
  <p:cSld name="CUSTOM_15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6" name="Google Shape;336;p4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4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4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4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8" name="Google Shape;348;p4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0" name="Google Shape;35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3" name="Google Shape;353;p4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4" name="Google Shape;354;p4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4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4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4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4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ig number" type="twoColTx">
  <p:cSld name="TITLE_AND_TWO_COLUMNS"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922700" y="1089300"/>
            <a:ext cx="7306800" cy="24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nton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845375" y="3298800"/>
            <a:ext cx="14682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3439350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3" type="body"/>
          </p:nvPr>
        </p:nvSpPr>
        <p:spPr>
          <a:xfrm>
            <a:off x="5830425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 txBox="1"/>
          <p:nvPr>
            <p:ph idx="4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ONE_COLUMN_TEXT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>
            <p:ph idx="2" type="pic"/>
          </p:nvPr>
        </p:nvSpPr>
        <p:spPr>
          <a:xfrm>
            <a:off x="3182100" y="0"/>
            <a:ext cx="5961900" cy="47112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251400" y="1855525"/>
            <a:ext cx="22653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251400" y="927750"/>
            <a:ext cx="22653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CUSTOM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8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" name="Google Shape;55;p8"/>
          <p:cNvSpPr/>
          <p:nvPr>
            <p:ph idx="3" type="pic"/>
          </p:nvPr>
        </p:nvSpPr>
        <p:spPr>
          <a:xfrm>
            <a:off x="125700" y="125600"/>
            <a:ext cx="8892600" cy="45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CUSTOM_1">
    <p:bg>
      <p:bgPr>
        <a:solidFill>
          <a:schemeClr val="dk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>
            <p:ph idx="2" type="pic"/>
          </p:nvPr>
        </p:nvSpPr>
        <p:spPr>
          <a:xfrm>
            <a:off x="125700" y="2041425"/>
            <a:ext cx="55815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9"/>
          <p:cNvSpPr/>
          <p:nvPr>
            <p:ph idx="3" type="pic"/>
          </p:nvPr>
        </p:nvSpPr>
        <p:spPr>
          <a:xfrm>
            <a:off x="5827725" y="2041425"/>
            <a:ext cx="31932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/>
          <p:nvPr>
            <p:ph idx="4" type="pic"/>
          </p:nvPr>
        </p:nvSpPr>
        <p:spPr>
          <a:xfrm>
            <a:off x="120525" y="125600"/>
            <a:ext cx="3193200" cy="1789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9"/>
          <p:cNvSpPr/>
          <p:nvPr>
            <p:ph idx="5" type="pic"/>
          </p:nvPr>
        </p:nvSpPr>
        <p:spPr>
          <a:xfrm>
            <a:off x="3436750" y="125600"/>
            <a:ext cx="5581500" cy="1789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2" name="Google Shape;62;p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">
  <p:cSld name="CUSTOM_2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125700" y="522600"/>
            <a:ext cx="38403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125700" y="2455838"/>
            <a:ext cx="30822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125700" y="3501075"/>
            <a:ext cx="30624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0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700" y="404350"/>
            <a:ext cx="73068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700" y="3046200"/>
            <a:ext cx="79701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E46962"/>
          </p15:clr>
        </p15:guide>
        <p15:guide id="2" pos="581">
          <p15:clr>
            <a:srgbClr val="E46962"/>
          </p15:clr>
        </p15:guide>
        <p15:guide id="3" pos="660">
          <p15:clr>
            <a:srgbClr val="E46962"/>
          </p15:clr>
        </p15:guide>
        <p15:guide id="4" pos="1083">
          <p15:clr>
            <a:srgbClr val="E46962"/>
          </p15:clr>
        </p15:guide>
        <p15:guide id="5" pos="1162">
          <p15:clr>
            <a:srgbClr val="E46962"/>
          </p15:clr>
        </p15:guide>
        <p15:guide id="6" pos="1585">
          <p15:clr>
            <a:srgbClr val="E46962"/>
          </p15:clr>
        </p15:guide>
        <p15:guide id="7" pos="1664">
          <p15:clr>
            <a:srgbClr val="E46962"/>
          </p15:clr>
        </p15:guide>
        <p15:guide id="8" pos="2087">
          <p15:clr>
            <a:srgbClr val="E46962"/>
          </p15:clr>
        </p15:guide>
        <p15:guide id="9" pos="2167">
          <p15:clr>
            <a:srgbClr val="E46962"/>
          </p15:clr>
        </p15:guide>
        <p15:guide id="10" pos="2589">
          <p15:clr>
            <a:srgbClr val="E46962"/>
          </p15:clr>
        </p15:guide>
        <p15:guide id="11" pos="2669">
          <p15:clr>
            <a:srgbClr val="E46962"/>
          </p15:clr>
        </p15:guide>
        <p15:guide id="12" pos="3091">
          <p15:clr>
            <a:srgbClr val="E46962"/>
          </p15:clr>
        </p15:guide>
        <p15:guide id="13" pos="3171">
          <p15:clr>
            <a:srgbClr val="E46962"/>
          </p15:clr>
        </p15:guide>
        <p15:guide id="14" pos="79">
          <p15:clr>
            <a:srgbClr val="E46962"/>
          </p15:clr>
        </p15:guide>
        <p15:guide id="15" pos="5681">
          <p15:clr>
            <a:srgbClr val="E46962"/>
          </p15:clr>
        </p15:guide>
        <p15:guide id="16" pos="5602">
          <p15:clr>
            <a:srgbClr val="E46962"/>
          </p15:clr>
        </p15:guide>
        <p15:guide id="17" pos="3593">
          <p15:clr>
            <a:srgbClr val="E46962"/>
          </p15:clr>
        </p15:guide>
        <p15:guide id="18" pos="3673">
          <p15:clr>
            <a:srgbClr val="E46962"/>
          </p15:clr>
        </p15:guide>
        <p15:guide id="19" pos="4096">
          <p15:clr>
            <a:srgbClr val="E46962"/>
          </p15:clr>
        </p15:guide>
        <p15:guide id="20" pos="4175">
          <p15:clr>
            <a:srgbClr val="E46962"/>
          </p15:clr>
        </p15:guide>
        <p15:guide id="21" pos="4598">
          <p15:clr>
            <a:srgbClr val="E46962"/>
          </p15:clr>
        </p15:guide>
        <p15:guide id="22" pos="4677">
          <p15:clr>
            <a:srgbClr val="E46962"/>
          </p15:clr>
        </p15:guide>
        <p15:guide id="23" pos="5100">
          <p15:clr>
            <a:srgbClr val="E46962"/>
          </p15:clr>
        </p15:guide>
        <p15:guide id="24" pos="5184">
          <p15:clr>
            <a:srgbClr val="E46962"/>
          </p15:clr>
        </p15:guide>
        <p15:guide id="25" orient="horz" pos="79">
          <p15:clr>
            <a:srgbClr val="E46962"/>
          </p15:clr>
        </p15:guide>
        <p15:guide id="26" orient="horz" pos="3161">
          <p15:clr>
            <a:srgbClr val="E46962"/>
          </p15:clr>
        </p15:guide>
        <p15:guide id="27" orient="horz" pos="297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ial view of a basketball court with three players." id="374" name="Google Shape;374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225" l="0" r="0" t="3772"/>
          <a:stretch/>
        </p:blipFill>
        <p:spPr>
          <a:xfrm>
            <a:off x="0" y="0"/>
            <a:ext cx="9144003" cy="5143500"/>
          </a:xfrm>
          <a:prstGeom prst="rect">
            <a:avLst/>
          </a:prstGeom>
        </p:spPr>
      </p:pic>
      <p:sp>
        <p:nvSpPr>
          <p:cNvPr id="375" name="Google Shape;375;p46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Exploratory Data Analysis of FDA Drug Reaction Dataset Using Dask &amp; Spark</a:t>
            </a:r>
            <a:endParaRPr sz="2600"/>
          </a:p>
        </p:txBody>
      </p:sp>
      <p:sp>
        <p:nvSpPr>
          <p:cNvPr id="376" name="Google Shape;376;p46"/>
          <p:cNvSpPr txBox="1"/>
          <p:nvPr>
            <p:ph idx="1" type="subTitle"/>
          </p:nvPr>
        </p:nvSpPr>
        <p:spPr>
          <a:xfrm>
            <a:off x="1845375" y="471600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CS-GY 6513 Big Data Fall 2024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6"/>
          <p:cNvSpPr txBox="1"/>
          <p:nvPr>
            <p:ph idx="3" type="subTitle"/>
          </p:nvPr>
        </p:nvSpPr>
        <p:spPr>
          <a:xfrm>
            <a:off x="125700" y="1218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 11, 24</a:t>
            </a:r>
            <a:endParaRPr/>
          </a:p>
        </p:txBody>
      </p:sp>
      <p:sp>
        <p:nvSpPr>
          <p:cNvPr id="378" name="Google Shape;378;p46"/>
          <p:cNvSpPr txBox="1"/>
          <p:nvPr>
            <p:ph idx="4" type="subTitle"/>
          </p:nvPr>
        </p:nvSpPr>
        <p:spPr>
          <a:xfrm>
            <a:off x="5830275" y="1256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 - Roehit Ranganathan Abhinav Sivanandhan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5"/>
          <p:cNvSpPr txBox="1"/>
          <p:nvPr>
            <p:ph idx="1" type="body"/>
          </p:nvPr>
        </p:nvSpPr>
        <p:spPr>
          <a:xfrm>
            <a:off x="308550" y="774950"/>
            <a:ext cx="8526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Content: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Top Drugs: Most frequently reported drugs with adverse reactions.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Most Common Reactions: Insights into the most common reactions reported.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Report Trends: Geographical trends in report submission.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Data Size Reduction: File size reduced from over 600 GB to ~15 GB.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5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477" name="Google Shape;477;p55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78" name="Google Shape;478;p55"/>
          <p:cNvSpPr txBox="1"/>
          <p:nvPr>
            <p:ph idx="5" type="subTitle"/>
          </p:nvPr>
        </p:nvSpPr>
        <p:spPr>
          <a:xfrm>
            <a:off x="3206150" y="169575"/>
            <a:ext cx="35784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Key Insights</a:t>
            </a:r>
            <a:endParaRPr sz="1600"/>
          </a:p>
        </p:txBody>
      </p:sp>
      <p:sp>
        <p:nvSpPr>
          <p:cNvPr id="479" name="Google Shape;47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575" y="2153275"/>
            <a:ext cx="3194101" cy="22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524" y="2153275"/>
            <a:ext cx="4049827" cy="22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6"/>
          <p:cNvSpPr txBox="1"/>
          <p:nvPr>
            <p:ph idx="1" type="body"/>
          </p:nvPr>
        </p:nvSpPr>
        <p:spPr>
          <a:xfrm>
            <a:off x="308550" y="774950"/>
            <a:ext cx="8526900" cy="12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Visualisations: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1.	Bar chart of the most frequently reported adverse reactions.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2.	Pie chart of the top 10 drugs associated with reports.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3.	Line chart showing the number of reports over time.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6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488" name="Google Shape;488;p56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89" name="Google Shape;489;p56"/>
          <p:cNvSpPr txBox="1"/>
          <p:nvPr>
            <p:ph idx="5" type="subTitle"/>
          </p:nvPr>
        </p:nvSpPr>
        <p:spPr>
          <a:xfrm>
            <a:off x="3206150" y="169575"/>
            <a:ext cx="35784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Visualizations</a:t>
            </a:r>
            <a:endParaRPr sz="1600"/>
          </a:p>
        </p:txBody>
      </p:sp>
      <p:sp>
        <p:nvSpPr>
          <p:cNvPr id="490" name="Google Shape;49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1" name="Google Shape;4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1050"/>
            <a:ext cx="4861901" cy="24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701" y="2151050"/>
            <a:ext cx="3824898" cy="228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726" y="125600"/>
            <a:ext cx="3248576" cy="19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 txBox="1"/>
          <p:nvPr>
            <p:ph idx="1" type="body"/>
          </p:nvPr>
        </p:nvSpPr>
        <p:spPr>
          <a:xfrm>
            <a:off x="308550" y="774950"/>
            <a:ext cx="8526900" cy="22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Challenges: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Corrupted JSON files with “Expected object or value” error.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Memory constraints when processing large files (16GB system memory).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Performance bottlenecks when processing nested JSON files.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Solutions: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Used PyArrow for direct Parquet conversion.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Handled errors and logged bad files for review.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Optimized file processing with Dask parallelization.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7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500" name="Google Shape;500;p57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01" name="Google Shape;501;p57"/>
          <p:cNvSpPr txBox="1"/>
          <p:nvPr>
            <p:ph idx="5" type="subTitle"/>
          </p:nvPr>
        </p:nvSpPr>
        <p:spPr>
          <a:xfrm>
            <a:off x="3206150" y="169575"/>
            <a:ext cx="35784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Challenges &amp; Solutions</a:t>
            </a:r>
            <a:endParaRPr sz="1600"/>
          </a:p>
        </p:txBody>
      </p:sp>
      <p:sp>
        <p:nvSpPr>
          <p:cNvPr id="502" name="Google Shape;50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 txBox="1"/>
          <p:nvPr>
            <p:ph idx="1" type="body"/>
          </p:nvPr>
        </p:nvSpPr>
        <p:spPr>
          <a:xfrm>
            <a:off x="308550" y="774950"/>
            <a:ext cx="85269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Lessons Learned: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The value of using Parquet files for space and performance.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How to handle corrupted files and track errors using Dask.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Efficiently process large nested JSON files using Dask and PyArrow.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Future Work: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Further clean the dataset by identifying and excluding outliers.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Automate EDA processes to run on new datasets.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8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509" name="Google Shape;509;p58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10" name="Google Shape;510;p58"/>
          <p:cNvSpPr txBox="1"/>
          <p:nvPr>
            <p:ph idx="5" type="subTitle"/>
          </p:nvPr>
        </p:nvSpPr>
        <p:spPr>
          <a:xfrm>
            <a:off x="3206150" y="169575"/>
            <a:ext cx="35784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Conclusion &amp; Lessons Learned</a:t>
            </a:r>
            <a:endParaRPr sz="1600"/>
          </a:p>
        </p:txBody>
      </p:sp>
      <p:sp>
        <p:nvSpPr>
          <p:cNvPr id="511" name="Google Shape;51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517" name="Google Shape;517;p59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18" name="Google Shape;518;p59"/>
          <p:cNvSpPr txBox="1"/>
          <p:nvPr>
            <p:ph idx="5" type="subTitle"/>
          </p:nvPr>
        </p:nvSpPr>
        <p:spPr>
          <a:xfrm>
            <a:off x="2004000" y="1838600"/>
            <a:ext cx="51360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Q &amp; A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9" name="Google Shape;51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idx="1" type="body"/>
          </p:nvPr>
        </p:nvSpPr>
        <p:spPr>
          <a:xfrm>
            <a:off x="365725" y="634250"/>
            <a:ext cx="3255900" cy="3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Project Overview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Dataset Details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Tools &amp; Technologies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Data Preprocessing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Data Cleaning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Conversion to Parquet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Exploratory Data Analysis (EDA)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Key Insights &amp; Visualizations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Challenges &amp; Solutions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Conclusion &amp; Future Work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84" name="Google Shape;384;p47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385" name="Google Shape;385;p47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386" name="Google Shape;386;p47"/>
          <p:cNvSpPr txBox="1"/>
          <p:nvPr>
            <p:ph idx="5" type="subTitle"/>
          </p:nvPr>
        </p:nvSpPr>
        <p:spPr>
          <a:xfrm>
            <a:off x="4110700" y="166175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AGENDA</a:t>
            </a:r>
            <a:endParaRPr sz="1600"/>
          </a:p>
        </p:txBody>
      </p:sp>
      <p:sp>
        <p:nvSpPr>
          <p:cNvPr id="387" name="Google Shape;38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900" y="913050"/>
            <a:ext cx="2967450" cy="29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idx="1" type="body"/>
          </p:nvPr>
        </p:nvSpPr>
        <p:spPr>
          <a:xfrm>
            <a:off x="6627300" y="125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To explore and analyze the FDA Drug Reaction Dataset from OpenFDA.</a:t>
            </a:r>
            <a:endParaRPr/>
          </a:p>
        </p:txBody>
      </p:sp>
      <p:sp>
        <p:nvSpPr>
          <p:cNvPr id="394" name="Google Shape;394;p48"/>
          <p:cNvSpPr txBox="1"/>
          <p:nvPr>
            <p:ph idx="4" type="subTitle"/>
          </p:nvPr>
        </p:nvSpPr>
        <p:spPr>
          <a:xfrm>
            <a:off x="5033350" y="1965713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395" name="Google Shape;395;p48"/>
          <p:cNvSpPr txBox="1"/>
          <p:nvPr>
            <p:ph idx="6" type="subTitle"/>
          </p:nvPr>
        </p:nvSpPr>
        <p:spPr>
          <a:xfrm>
            <a:off x="4907650" y="316335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96" name="Google Shape;396;p48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 b="0"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397" name="Google Shape;397;p48"/>
          <p:cNvSpPr txBox="1"/>
          <p:nvPr>
            <p:ph type="title"/>
          </p:nvPr>
        </p:nvSpPr>
        <p:spPr>
          <a:xfrm>
            <a:off x="133150" y="125600"/>
            <a:ext cx="4498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98" name="Google Shape;398;p48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399" name="Google Shape;399;p48"/>
          <p:cNvSpPr txBox="1"/>
          <p:nvPr>
            <p:ph idx="2" type="subTitle"/>
          </p:nvPr>
        </p:nvSpPr>
        <p:spPr>
          <a:xfrm>
            <a:off x="5033350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400" name="Google Shape;400;p48"/>
          <p:cNvSpPr txBox="1"/>
          <p:nvPr>
            <p:ph idx="3" type="body"/>
          </p:nvPr>
        </p:nvSpPr>
        <p:spPr>
          <a:xfrm>
            <a:off x="6627300" y="1965725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Dask, Spark, PyArrow, and Pandas for data manipulation and processing.</a:t>
            </a:r>
            <a:endParaRPr/>
          </a:p>
        </p:txBody>
      </p:sp>
      <p:sp>
        <p:nvSpPr>
          <p:cNvPr id="401" name="Google Shape;401;p48"/>
          <p:cNvSpPr txBox="1"/>
          <p:nvPr>
            <p:ph idx="5" type="body"/>
          </p:nvPr>
        </p:nvSpPr>
        <p:spPr>
          <a:xfrm>
            <a:off x="6546125" y="316335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Unzipped from FDA-provided dataset files.</a:t>
            </a:r>
            <a:endParaRPr/>
          </a:p>
        </p:txBody>
      </p:sp>
      <p:sp>
        <p:nvSpPr>
          <p:cNvPr id="402" name="Google Shape;40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8"/>
          <p:cNvSpPr txBox="1"/>
          <p:nvPr>
            <p:ph idx="4" type="subTitle"/>
          </p:nvPr>
        </p:nvSpPr>
        <p:spPr>
          <a:xfrm>
            <a:off x="5033375" y="882413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404" name="Google Shape;404;p48"/>
          <p:cNvSpPr txBox="1"/>
          <p:nvPr>
            <p:ph idx="3" type="body"/>
          </p:nvPr>
        </p:nvSpPr>
        <p:spPr>
          <a:xfrm>
            <a:off x="6685025" y="882425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Extract insights on adverse drug reactions, drug usage trends, and associated patterns.</a:t>
            </a:r>
            <a:endParaRPr/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26" y="2222451"/>
            <a:ext cx="2243100" cy="22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365725" y="505850"/>
            <a:ext cx="7863900" cy="50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Source: FDA’s OpenFDA Drug Reaction Reports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Original Dataset: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Total Files: 1568 files 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Total Size: 102.2 GB 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File Format: Compressed .json.zip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Post Unzipping: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Total Files: </a:t>
            </a: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1568</a:t>
            </a: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files 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Total Size: </a:t>
            </a: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516.32</a:t>
            </a: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GB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File Format: Uncompressed .json files with nested structures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Data Schema: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Fields like safetyreportid, </a:t>
            </a: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drug name</a:t>
            </a: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, reaction, outcome, reporter country, etc.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Nested Fields: Some fields like patient and drug have nested structures.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411" name="Google Shape;411;p49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412" name="Google Shape;412;p49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13" name="Google Shape;413;p49"/>
          <p:cNvSpPr txBox="1"/>
          <p:nvPr>
            <p:ph idx="5" type="subTitle"/>
          </p:nvPr>
        </p:nvSpPr>
        <p:spPr>
          <a:xfrm>
            <a:off x="4024900" y="169575"/>
            <a:ext cx="2016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Dataset Details</a:t>
            </a:r>
            <a:endParaRPr sz="1600"/>
          </a:p>
        </p:txBody>
      </p:sp>
      <p:sp>
        <p:nvSpPr>
          <p:cNvPr id="414" name="Google Shape;41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050" y="1406778"/>
            <a:ext cx="2502600" cy="136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421" name="Google Shape;421;p50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22" name="Google Shape;422;p50"/>
          <p:cNvSpPr txBox="1"/>
          <p:nvPr>
            <p:ph idx="5" type="subTitle"/>
          </p:nvPr>
        </p:nvSpPr>
        <p:spPr>
          <a:xfrm>
            <a:off x="3498700" y="177175"/>
            <a:ext cx="30693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Tools &amp; Technologies</a:t>
            </a:r>
            <a:endParaRPr sz="1600"/>
          </a:p>
        </p:txBody>
      </p:sp>
      <p:sp>
        <p:nvSpPr>
          <p:cNvPr id="423" name="Google Shape;42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24" name="Google Shape;424;p50"/>
          <p:cNvGraphicFramePr/>
          <p:nvPr/>
        </p:nvGraphicFramePr>
        <p:xfrm>
          <a:off x="606575" y="63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{CC98B3AE-17EE-49CF-8C7D-F39D4948416E}</a:tableStyleId>
              </a:tblPr>
              <a:tblGrid>
                <a:gridCol w="1910100"/>
                <a:gridCol w="1910100"/>
              </a:tblGrid>
              <a:tr h="34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Purpose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Dask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File handling, parallel computation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Spark</a:t>
                      </a:r>
                      <a:endParaRPr sz="1350">
                        <a:solidFill>
                          <a:srgbClr val="0E0E0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Distributed EDA, Parquet conversion</a:t>
                      </a:r>
                      <a:endParaRPr sz="1350">
                        <a:solidFill>
                          <a:srgbClr val="0E0E0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PyArrow</a:t>
                      </a:r>
                      <a:endParaRPr sz="1350">
                        <a:solidFill>
                          <a:srgbClr val="0E0E0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Parquet file generation</a:t>
                      </a:r>
                      <a:endParaRPr sz="1350">
                        <a:solidFill>
                          <a:srgbClr val="0E0E0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Pandas</a:t>
                      </a:r>
                      <a:endParaRPr sz="1350">
                        <a:solidFill>
                          <a:srgbClr val="0E0E0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Data validation, local inspection</a:t>
                      </a:r>
                      <a:endParaRPr sz="1350">
                        <a:solidFill>
                          <a:srgbClr val="0E0E0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JSON</a:t>
                      </a:r>
                      <a:endParaRPr sz="1350">
                        <a:solidFill>
                          <a:srgbClr val="0E0E0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Data format for raw files</a:t>
                      </a:r>
                      <a:endParaRPr sz="1350">
                        <a:solidFill>
                          <a:srgbClr val="0E0E0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Snappy</a:t>
                      </a:r>
                      <a:endParaRPr sz="1350">
                        <a:solidFill>
                          <a:srgbClr val="0E0E0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50">
                          <a:solidFill>
                            <a:srgbClr val="0E0E0E"/>
                          </a:solidFill>
                        </a:rPr>
                        <a:t>Parquet file compression</a:t>
                      </a:r>
                      <a:endParaRPr sz="1350">
                        <a:solidFill>
                          <a:srgbClr val="0E0E0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499" y="744375"/>
            <a:ext cx="1707550" cy="6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500" y="1685100"/>
            <a:ext cx="1707550" cy="7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4500" y="2863650"/>
            <a:ext cx="1741750" cy="5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4500" y="3720250"/>
            <a:ext cx="1772150" cy="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/>
          <p:nvPr>
            <p:ph idx="1" type="body"/>
          </p:nvPr>
        </p:nvSpPr>
        <p:spPr>
          <a:xfrm>
            <a:off x="119725" y="569175"/>
            <a:ext cx="5540400" cy="4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Content: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•	Step 1: Extract JSON files from compressed .zip files using Dask/Spark.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•	Total data size increased from 102 GB to 516 GB.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•	Step 2: Folder Structure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•	Original structure: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Sampler/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├── 1-drug-event-0001-of-0005.json/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│      └── drug-event-0001-of-0005.json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├── 2-drug-event-0002-of-0005.json/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│      └── drug-event-0002-of-0005.json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•	Unzipped structure: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Sampler/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├── 1-drug-event-0001-of-0005.json/drug-event-0001-of-0005.json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├── 2-drug-event-0002-of-0005.json/drug-event-0002-of-0005.json</a:t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1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435" name="Google Shape;435;p51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36" name="Google Shape;436;p51"/>
          <p:cNvSpPr txBox="1"/>
          <p:nvPr>
            <p:ph idx="5" type="subTitle"/>
          </p:nvPr>
        </p:nvSpPr>
        <p:spPr>
          <a:xfrm>
            <a:off x="3722775" y="169575"/>
            <a:ext cx="25026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Preprocessing</a:t>
            </a:r>
            <a:endParaRPr sz="1600"/>
          </a:p>
        </p:txBody>
      </p:sp>
      <p:sp>
        <p:nvSpPr>
          <p:cNvPr id="437" name="Google Shape;43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975" y="2455925"/>
            <a:ext cx="2709228" cy="185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363" y="1779750"/>
            <a:ext cx="2866161" cy="18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126" y="569175"/>
            <a:ext cx="2593024" cy="17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/>
          <p:nvPr>
            <p:ph idx="1" type="body"/>
          </p:nvPr>
        </p:nvSpPr>
        <p:spPr>
          <a:xfrm>
            <a:off x="365725" y="516625"/>
            <a:ext cx="8526900" cy="47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Fields Removed to Improve Performance: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rxcui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product_ndc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spl_id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spl_set_id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package_ndc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nui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application_number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Challenges Encountered: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Missing or corrupted JSON files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Empty files or files with errors in current pipeline 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Solution: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Skipped invalid files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Logged errors to error_log.txt</a:t>
            </a:r>
            <a:endParaRPr b="0" sz="1350">
              <a:solidFill>
                <a:srgbClr val="1880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2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447" name="Google Shape;447;p52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48" name="Google Shape;448;p52"/>
          <p:cNvSpPr txBox="1"/>
          <p:nvPr>
            <p:ph idx="5" type="subTitle"/>
          </p:nvPr>
        </p:nvSpPr>
        <p:spPr>
          <a:xfrm>
            <a:off x="3722775" y="169575"/>
            <a:ext cx="25026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Cleaning</a:t>
            </a:r>
            <a:endParaRPr sz="1600"/>
          </a:p>
        </p:txBody>
      </p:sp>
      <p:sp>
        <p:nvSpPr>
          <p:cNvPr id="449" name="Google Shape;44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375" y="1221025"/>
            <a:ext cx="3929058" cy="33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>
            <p:ph idx="1" type="body"/>
          </p:nvPr>
        </p:nvSpPr>
        <p:spPr>
          <a:xfrm>
            <a:off x="893875" y="768100"/>
            <a:ext cx="5091000" cy="26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Content: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Reason for Conversion: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Parquet is a columnar format that supports efficient storage and query performance.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Compressed using Snappy.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Space Savings: Reduced file size significantly.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Parquet Conversion Steps: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Each JSON file was serialized and converted to a Parquet file with Snappy compression.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The output Parquet files were stored in the Sampler_output/ directory.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3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457" name="Google Shape;457;p53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58" name="Google Shape;458;p53"/>
          <p:cNvSpPr txBox="1"/>
          <p:nvPr>
            <p:ph idx="5" type="subTitle"/>
          </p:nvPr>
        </p:nvSpPr>
        <p:spPr>
          <a:xfrm>
            <a:off x="3722775" y="169575"/>
            <a:ext cx="25026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Conversion to Parquet</a:t>
            </a:r>
            <a:endParaRPr sz="1600"/>
          </a:p>
        </p:txBody>
      </p:sp>
      <p:sp>
        <p:nvSpPr>
          <p:cNvPr id="459" name="Google Shape;45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900" y="75975"/>
            <a:ext cx="2502600" cy="43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00" y="3270750"/>
            <a:ext cx="6172624" cy="11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4"/>
          <p:cNvSpPr txBox="1"/>
          <p:nvPr>
            <p:ph idx="1" type="body"/>
          </p:nvPr>
        </p:nvSpPr>
        <p:spPr>
          <a:xfrm>
            <a:off x="308550" y="774950"/>
            <a:ext cx="8526900" cy="22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Content: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Performed summary statistics on key fields: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Number of unique drugs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Frequency of reactions (most common reactions)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Drugs with most adverse reactions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Techniques Used: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Dask for distributed computation of large Parquet files.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DuckDB for metadata related queries.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 sz="1350">
                <a:latin typeface="Arial"/>
                <a:ea typeface="Arial"/>
                <a:cs typeface="Arial"/>
                <a:sym typeface="Arial"/>
              </a:rPr>
              <a:t>•	Pandas for local inspection of results.</a:t>
            </a:r>
            <a:endParaRPr b="0"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3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4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Bad</a:t>
            </a:r>
            <a:endParaRPr/>
          </a:p>
        </p:txBody>
      </p:sp>
      <p:sp>
        <p:nvSpPr>
          <p:cNvPr id="468" name="Google Shape;468;p54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Exploratory Data Analysis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69" name="Google Shape;469;p54"/>
          <p:cNvSpPr txBox="1"/>
          <p:nvPr>
            <p:ph idx="5" type="subTitle"/>
          </p:nvPr>
        </p:nvSpPr>
        <p:spPr>
          <a:xfrm>
            <a:off x="3206150" y="169575"/>
            <a:ext cx="35784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Exploratory Data Analysis (EDA)</a:t>
            </a:r>
            <a:endParaRPr sz="1600"/>
          </a:p>
        </p:txBody>
      </p:sp>
      <p:sp>
        <p:nvSpPr>
          <p:cNvPr id="470" name="Google Shape;47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Proposal">
  <a:themeElements>
    <a:clrScheme name="Simple Light">
      <a:dk1>
        <a:srgbClr val="000000"/>
      </a:dk1>
      <a:lt1>
        <a:srgbClr val="FFFFFF"/>
      </a:lt1>
      <a:dk2>
        <a:srgbClr val="FCEB00"/>
      </a:dk2>
      <a:lt2>
        <a:srgbClr val="000000"/>
      </a:lt2>
      <a:accent1>
        <a:srgbClr val="D9D9D9"/>
      </a:accent1>
      <a:accent2>
        <a:srgbClr val="999999"/>
      </a:accent2>
      <a:accent3>
        <a:srgbClr val="525252"/>
      </a:accent3>
      <a:accent4>
        <a:srgbClr val="EFEFEF"/>
      </a:accent4>
      <a:accent5>
        <a:srgbClr val="0097A7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